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94679"/>
  </p:normalViewPr>
  <p:slideViewPr>
    <p:cSldViewPr snapToGrid="0" snapToObjects="1">
      <p:cViewPr varScale="1">
        <p:scale>
          <a:sx n="52" d="100"/>
          <a:sy n="52" d="100"/>
        </p:scale>
        <p:origin x="725"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tiff>
</file>

<file path=ppt/media/image4.tiff>
</file>

<file path=ppt/media/image5.tiff>
</file>

<file path=ppt/media/image6.tiff>
</file>

<file path=ppt/media/image7.jpeg>
</file>

<file path=ppt/media/image8.jpe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8" name="Group 17"/>
          <p:cNvGrpSpPr/>
          <p:nvPr/>
        </p:nvGrpSpPr>
        <p:grpSpPr>
          <a:xfrm>
            <a:off x="0" y="0"/>
            <a:ext cx="12192000" cy="6858000"/>
            <a:chOff x="0" y="0"/>
            <a:chExt cx="12192000" cy="6858000"/>
          </a:xfrm>
        </p:grpSpPr>
        <p:sp>
          <p:nvSpPr>
            <p:cNvPr id="8" name="Rectangle 7"/>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Oval 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Oval 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Oval 10"/>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GB"/>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bwMode="gray">
          <a:xfrm rot="5400000">
            <a:off x="10176279" y="1792223"/>
            <a:ext cx="990599" cy="304799"/>
          </a:xfrm>
        </p:spPr>
        <p:txBody>
          <a:bodyPr anchor="t"/>
          <a:lstStyle>
            <a:lvl1pPr algn="l">
              <a:defRPr b="0" i="0">
                <a:solidFill>
                  <a:schemeClr val="bg1"/>
                </a:solidFill>
              </a:defRPr>
            </a:lvl1pPr>
          </a:lstStyle>
          <a:p>
            <a:fld id="{41F93CBB-5C44-6144-AF07-3E710B05EEDA}" type="datetimeFigureOut">
              <a:rPr lang="en-US" smtClean="0"/>
              <a:t>2/10/2020</a:t>
            </a:fld>
            <a:endParaRPr lang="en-US"/>
          </a:p>
        </p:txBody>
      </p:sp>
      <p:sp>
        <p:nvSpPr>
          <p:cNvPr id="5" name="Footer Placeholder 4"/>
          <p:cNvSpPr>
            <a:spLocks noGrp="1"/>
          </p:cNvSpPr>
          <p:nvPr>
            <p:ph type="ftr" sz="quarter" idx="11"/>
          </p:nvPr>
        </p:nvSpPr>
        <p:spPr bwMode="gray">
          <a:xfrm rot="5400000">
            <a:off x="8963575" y="3226820"/>
            <a:ext cx="3859795" cy="304801"/>
          </a:xfrm>
        </p:spPr>
        <p:txBody>
          <a:bodyPr anchor="b"/>
          <a:lstStyle>
            <a:lvl1pPr>
              <a:defRPr b="0" i="0">
                <a:solidFill>
                  <a:schemeClr val="bg1"/>
                </a:solidFill>
              </a:defRPr>
            </a:lvl1pPr>
          </a:lstStyle>
          <a:p>
            <a:endParaRPr lang="en-US"/>
          </a:p>
        </p:txBody>
      </p:sp>
      <p:sp>
        <p:nvSpPr>
          <p:cNvPr id="17" name="Rectangle 16"/>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vl1pPr>
          </a:lstStyle>
          <a:p>
            <a:fld id="{0B1092A0-29CF-734D-B8E5-2F6E7005CE95}" type="slidenum">
              <a:rPr lang="en-US" smtClean="0"/>
              <a:t>‹#›</a:t>
            </a:fld>
            <a:endParaRPr lang="en-US"/>
          </a:p>
        </p:txBody>
      </p:sp>
    </p:spTree>
    <p:extLst>
      <p:ext uri="{BB962C8B-B14F-4D97-AF65-F5344CB8AC3E}">
        <p14:creationId xmlns:p14="http://schemas.microsoft.com/office/powerpoint/2010/main" val="1863540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5945"/>
            <a:ext cx="882565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bwMode="gray">
          <a:xfrm>
            <a:off x="1154956" y="5532683"/>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1F93CBB-5C44-6144-AF07-3E710B05EEDA}" type="datetimeFigureOut">
              <a:rPr lang="en-US" smtClean="0"/>
              <a:t>2/10/2020</a:t>
            </a:fld>
            <a:endParaRPr lang="en-US"/>
          </a:p>
        </p:txBody>
      </p:sp>
      <p:sp>
        <p:nvSpPr>
          <p:cNvPr id="6" name="Footer Placeholder 5"/>
          <p:cNvSpPr>
            <a:spLocks noGrp="1"/>
          </p:cNvSpPr>
          <p:nvPr>
            <p:ph type="ftr" sz="quarter" idx="11"/>
          </p:nvPr>
        </p:nvSpPr>
        <p:spPr/>
        <p:txBody>
          <a:bodyPr/>
          <a:lstStyle/>
          <a:p>
            <a:endParaRPr lang="en-US"/>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12125540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nchor="ctr"/>
          <a:lstStyle>
            <a:lvl1pPr>
              <a:defRPr sz="4000"/>
            </a:lvl1pPr>
          </a:lstStyle>
          <a:p>
            <a:r>
              <a:rPr lang="en-GB"/>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41F93CBB-5C44-6144-AF07-3E710B05EEDA}" type="datetimeFigureOut">
              <a:rPr lang="en-US" smtClean="0"/>
              <a:t>2/10/2020</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28509624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6" name="Rectangle 15"/>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1" name="TextBox 10"/>
          <p:cNvSpPr txBox="1"/>
          <p:nvPr/>
        </p:nvSpPr>
        <p:spPr bwMode="gray">
          <a:xfrm>
            <a:off x="898295" y="603589"/>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13" name="TextBox 12"/>
          <p:cNvSpPr txBox="1"/>
          <p:nvPr/>
        </p:nvSpPr>
        <p:spPr bwMode="gray">
          <a:xfrm>
            <a:off x="9705137" y="2613787"/>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74801" y="980517"/>
            <a:ext cx="8460983" cy="2705034"/>
          </a:xfrm>
        </p:spPr>
        <p:txBody>
          <a:bodyPr anchor="ctr"/>
          <a:lstStyle>
            <a:lvl1pPr>
              <a:defRPr sz="4000"/>
            </a:lvl1pPr>
          </a:lstStyle>
          <a:p>
            <a:r>
              <a:rPr lang="en-GB"/>
              <a:t>Click to edit Master title style</a:t>
            </a:r>
            <a:endParaRPr lang="en-US" dirty="0"/>
          </a:p>
        </p:txBody>
      </p:sp>
      <p:sp>
        <p:nvSpPr>
          <p:cNvPr id="14" name="Text Placeholder 3"/>
          <p:cNvSpPr>
            <a:spLocks noGrp="1"/>
          </p:cNvSpPr>
          <p:nvPr>
            <p:ph type="body" sz="half" idx="13"/>
          </p:nvPr>
        </p:nvSpPr>
        <p:spPr bwMode="gray">
          <a:xfrm>
            <a:off x="1945945" y="3686515"/>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0" name="Text Placeholder 3"/>
          <p:cNvSpPr>
            <a:spLocks noGrp="1"/>
          </p:cNvSpPr>
          <p:nvPr>
            <p:ph type="body" sz="half" idx="2"/>
          </p:nvPr>
        </p:nvSpPr>
        <p:spPr>
          <a:xfrm>
            <a:off x="1154954" y="5014393"/>
            <a:ext cx="8825659" cy="1012664"/>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41F93CBB-5C44-6144-AF07-3E710B05EEDA}" type="datetimeFigureOut">
              <a:rPr lang="en-US" smtClean="0"/>
              <a:t>2/10/2020</a:t>
            </a:fld>
            <a:endParaRPr lang="en-US"/>
          </a:p>
        </p:txBody>
      </p:sp>
      <p:sp>
        <p:nvSpPr>
          <p:cNvPr id="5" name="Footer Placeholder 4"/>
          <p:cNvSpPr>
            <a:spLocks noGrp="1"/>
          </p:cNvSpPr>
          <p:nvPr>
            <p:ph type="ftr" sz="quarter" idx="11"/>
          </p:nvPr>
        </p:nvSpPr>
        <p:spPr/>
        <p:txBody>
          <a:bodyPr/>
          <a:lstStyle/>
          <a:p>
            <a:endParaRPr lang="en-US"/>
          </a:p>
        </p:txBody>
      </p:sp>
      <p:sp>
        <p:nvSpPr>
          <p:cNvPr id="24" name="Rectangle 23"/>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9764833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2404477"/>
            <a:ext cx="8825659" cy="1788704"/>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38587" y="5024967"/>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1F93CBB-5C44-6144-AF07-3E710B05EEDA}" type="datetimeFigureOut">
              <a:rPr lang="en-US" smtClean="0"/>
              <a:t>2/10/2020</a:t>
            </a:fld>
            <a:endParaRPr lang="en-US"/>
          </a:p>
        </p:txBody>
      </p:sp>
      <p:sp>
        <p:nvSpPr>
          <p:cNvPr id="5" name="Footer Placeholder 4"/>
          <p:cNvSpPr>
            <a:spLocks noGrp="1"/>
          </p:cNvSpPr>
          <p:nvPr>
            <p:ph type="ftr" sz="quarter" idx="11"/>
          </p:nvPr>
        </p:nvSpPr>
        <p:spPr/>
        <p:txBody>
          <a:bodyPr/>
          <a:lstStyle/>
          <a:p>
            <a:endParaRPr lang="en-US"/>
          </a:p>
        </p:txBody>
      </p:sp>
      <p:sp>
        <p:nvSpPr>
          <p:cNvPr id="12" name="Rectangle 11"/>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13445450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7"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GB"/>
              <a:t>Click to edit Master title style</a:t>
            </a:r>
            <a:endParaRPr lang="en-US" dirty="0"/>
          </a:p>
        </p:txBody>
      </p:sp>
      <p:sp>
        <p:nvSpPr>
          <p:cNvPr id="3" name="Text Placeholder 2"/>
          <p:cNvSpPr>
            <a:spLocks noGrp="1"/>
          </p:cNvSpPr>
          <p:nvPr>
            <p:ph type="body" idx="1"/>
          </p:nvPr>
        </p:nvSpPr>
        <p:spPr>
          <a:xfrm>
            <a:off x="1154954" y="26109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6" name="Text Placeholder 3"/>
          <p:cNvSpPr>
            <a:spLocks noGrp="1"/>
          </p:cNvSpPr>
          <p:nvPr>
            <p:ph type="body" sz="half" idx="15"/>
          </p:nvPr>
        </p:nvSpPr>
        <p:spPr>
          <a:xfrm>
            <a:off x="1154954" y="3187261"/>
            <a:ext cx="3129168" cy="28397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4512721" y="2610999"/>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Text Placeholder 3"/>
          <p:cNvSpPr>
            <a:spLocks noGrp="1"/>
          </p:cNvSpPr>
          <p:nvPr>
            <p:ph type="body" sz="half" idx="16"/>
          </p:nvPr>
        </p:nvSpPr>
        <p:spPr>
          <a:xfrm>
            <a:off x="4512721" y="3187261"/>
            <a:ext cx="3145380" cy="28397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886701" y="2603500"/>
            <a:ext cx="315744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Text Placeholder 3"/>
          <p:cNvSpPr>
            <a:spLocks noGrp="1"/>
          </p:cNvSpPr>
          <p:nvPr>
            <p:ph type="body" sz="half" idx="17"/>
          </p:nvPr>
        </p:nvSpPr>
        <p:spPr>
          <a:xfrm>
            <a:off x="7886700" y="3187261"/>
            <a:ext cx="3161029" cy="283979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1F93CBB-5C44-6144-AF07-3E710B05EEDA}" type="datetimeFigureOut">
              <a:rPr lang="en-US" smtClean="0"/>
              <a:t>2/10/2020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38942971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54954" y="4532844"/>
            <a:ext cx="3020744" cy="576263"/>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9" name="Picture Placeholder 2"/>
          <p:cNvSpPr>
            <a:spLocks noGrp="1" noChangeAspect="1"/>
          </p:cNvSpPr>
          <p:nvPr>
            <p:ph type="pic" idx="15"/>
          </p:nvPr>
        </p:nvSpPr>
        <p:spPr>
          <a:xfrm>
            <a:off x="1334552" y="2611246"/>
            <a:ext cx="2691242" cy="158376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2" name="Text Placeholder 3"/>
          <p:cNvSpPr>
            <a:spLocks noGrp="1"/>
          </p:cNvSpPr>
          <p:nvPr>
            <p:ph type="body" sz="half" idx="18"/>
          </p:nvPr>
        </p:nvSpPr>
        <p:spPr>
          <a:xfrm>
            <a:off x="1154953" y="5109107"/>
            <a:ext cx="3020745"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4568865"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0" name="Picture Placeholder 2"/>
          <p:cNvSpPr>
            <a:spLocks noGrp="1" noChangeAspect="1"/>
          </p:cNvSpPr>
          <p:nvPr>
            <p:ph type="pic" idx="21"/>
          </p:nvPr>
        </p:nvSpPr>
        <p:spPr>
          <a:xfrm>
            <a:off x="4748463" y="2642840"/>
            <a:ext cx="2691242" cy="155217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3" name="Text Placeholder 3"/>
          <p:cNvSpPr>
            <a:spLocks noGrp="1"/>
          </p:cNvSpPr>
          <p:nvPr>
            <p:ph type="body" sz="half" idx="19"/>
          </p:nvPr>
        </p:nvSpPr>
        <p:spPr>
          <a:xfrm>
            <a:off x="4568865" y="5109107"/>
            <a:ext cx="3050438" cy="92140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983434"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1" name="Picture Placeholder 2"/>
          <p:cNvSpPr>
            <a:spLocks noGrp="1" noChangeAspect="1"/>
          </p:cNvSpPr>
          <p:nvPr>
            <p:ph type="pic" idx="22"/>
          </p:nvPr>
        </p:nvSpPr>
        <p:spPr>
          <a:xfrm>
            <a:off x="8163031" y="2618992"/>
            <a:ext cx="2691242" cy="1576018"/>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20"/>
          </p:nvPr>
        </p:nvSpPr>
        <p:spPr>
          <a:xfrm>
            <a:off x="7983434" y="5109107"/>
            <a:ext cx="3054127" cy="89634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21" name="Straight Connector 20"/>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1F93CBB-5C44-6144-AF07-3E710B05EEDA}" type="datetimeFigureOut">
              <a:rPr lang="en-US" smtClean="0"/>
              <a:t>2/10/2020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13464729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GB"/>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1F93CBB-5C44-6144-AF07-3E710B05EEDA}" type="datetimeFigureOut">
              <a:rPr lang="en-US" smtClean="0"/>
              <a:t>2/10/2020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23680116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97430"/>
            <a:ext cx="1409965" cy="4729626"/>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1154954" y="1297429"/>
            <a:ext cx="6247546" cy="472962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1F93CBB-5C44-6144-AF07-3E710B05EEDA}" type="datetimeFigureOut">
              <a:rPr lang="en-US" smtClean="0"/>
              <a:t>2/10/2020</a:t>
            </a:fld>
            <a:endParaRPr lang="en-US"/>
          </a:p>
        </p:txBody>
      </p:sp>
      <p:sp>
        <p:nvSpPr>
          <p:cNvPr id="5" name="Footer Placeholder 4"/>
          <p:cNvSpPr>
            <a:spLocks noGrp="1"/>
          </p:cNvSpPr>
          <p:nvPr>
            <p:ph type="ftr" sz="quarter" idx="11"/>
          </p:nvPr>
        </p:nvSpPr>
        <p:spPr/>
        <p:txBody>
          <a:bodyPr/>
          <a:lstStyle/>
          <a:p>
            <a:endParaRPr lang="en-US"/>
          </a:p>
        </p:txBody>
      </p:sp>
      <p:sp>
        <p:nvSpPr>
          <p:cNvPr id="18" name="Rectangle 17"/>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1049285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1F93CBB-5C44-6144-AF07-3E710B05EEDA}" type="datetimeFigureOut">
              <a:rPr lang="en-US" smtClean="0"/>
              <a:t>2/10/2020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26445679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4"/>
            <a:ext cx="4351023" cy="2283823"/>
          </a:xfrm>
        </p:spPr>
        <p:txBody>
          <a:bodyPr anchor="ctr"/>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1F93CBB-5C44-6144-AF07-3E710B05EEDA}" type="datetimeFigureOut">
              <a:rPr lang="en-US" smtClean="0"/>
              <a:t>2/10/2020</a:t>
            </a:fld>
            <a:endParaRPr lang="en-US"/>
          </a:p>
        </p:txBody>
      </p:sp>
      <p:sp>
        <p:nvSpPr>
          <p:cNvPr id="5" name="Footer Placeholder 4"/>
          <p:cNvSpPr>
            <a:spLocks noGrp="1"/>
          </p:cNvSpPr>
          <p:nvPr>
            <p:ph type="ftr" sz="quarter" idx="11"/>
          </p:nvPr>
        </p:nvSpPr>
        <p:spPr/>
        <p:txBody>
          <a:bodyPr/>
          <a:lstStyle/>
          <a:p>
            <a:endParaRPr lang="en-US"/>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28447893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51368" y="2603500"/>
            <a:ext cx="4828744" cy="3416301"/>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208711" y="2603500"/>
            <a:ext cx="4825159" cy="3377705"/>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1F93CBB-5C44-6144-AF07-3E710B05EEDA}" type="datetimeFigureOut">
              <a:rPr lang="en-US" smtClean="0"/>
              <a:t>2/10/2020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31135503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154954" y="2636063"/>
            <a:ext cx="482515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54954" y="3212326"/>
            <a:ext cx="4825158" cy="2807476"/>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208711" y="2603499"/>
            <a:ext cx="4825160" cy="608825"/>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208712" y="3212327"/>
            <a:ext cx="4825159" cy="2807474"/>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1F93CBB-5C44-6144-AF07-3E710B05EEDA}" type="datetimeFigureOut">
              <a:rPr lang="en-US" smtClean="0"/>
              <a:t>2/10/2020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15654069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41F93CBB-5C44-6144-AF07-3E710B05EEDA}" type="datetimeFigureOut">
              <a:rPr lang="en-US" smtClean="0"/>
              <a:t>2/10/2020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15416189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1F93CBB-5C44-6144-AF07-3E710B05EEDA}" type="datetimeFigureOut">
              <a:rPr lang="en-US" smtClean="0"/>
              <a:t>2/10/2020</a:t>
            </a:fld>
            <a:endParaRPr lang="en-US"/>
          </a:p>
        </p:txBody>
      </p:sp>
      <p:sp>
        <p:nvSpPr>
          <p:cNvPr id="3" name="Footer Placeholder 2"/>
          <p:cNvSpPr>
            <a:spLocks noGrp="1"/>
          </p:cNvSpPr>
          <p:nvPr>
            <p:ph type="ftr" sz="quarter" idx="11"/>
          </p:nvPr>
        </p:nvSpPr>
        <p:spPr/>
        <p:txBody>
          <a:bodyPr/>
          <a:lstStyle/>
          <a:p>
            <a:endParaRPr lang="en-US"/>
          </a:p>
        </p:txBody>
      </p:sp>
      <p:sp>
        <p:nvSpPr>
          <p:cNvPr id="6" name="Rectangle 5"/>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4185122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1" name="Group 10"/>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8" cy="1600200"/>
          </a:xfrm>
        </p:spPr>
        <p:txBody>
          <a:bodyPr anchor="b"/>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bwMode="gray">
          <a:xfrm>
            <a:off x="1154955" y="3129280"/>
            <a:ext cx="2793158" cy="289559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1F93CBB-5C44-6144-AF07-3E710B05EEDA}" type="datetimeFigureOut">
              <a:rPr lang="en-US" smtClean="0"/>
              <a:t>2/10/2020</a:t>
            </a:fld>
            <a:endParaRPr lang="en-US"/>
          </a:p>
        </p:txBody>
      </p:sp>
      <p:sp>
        <p:nvSpPr>
          <p:cNvPr id="6" name="Footer Placeholder 5"/>
          <p:cNvSpPr>
            <a:spLocks noGrp="1"/>
          </p:cNvSpPr>
          <p:nvPr>
            <p:ph type="ftr" sz="quarter" idx="11"/>
          </p:nvPr>
        </p:nvSpPr>
        <p:spPr/>
        <p:txBody>
          <a:bodyPr/>
          <a:lstStyle/>
          <a:p>
            <a:endParaRPr lang="en-US"/>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30578693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8" name="Rectangle 7"/>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p:spPr>
        <p:txBody>
          <a:bodyPr anchor="b">
            <a:normAutofit/>
          </a:bodyPr>
          <a:lstStyle>
            <a:lvl1pPr algn="l">
              <a:defRPr sz="36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547872" y="1143000"/>
            <a:ext cx="3227192"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1F93CBB-5C44-6144-AF07-3E710B05EEDA}" type="datetimeFigureOut">
              <a:rPr lang="en-US" smtClean="0"/>
              <a:t>2/10/2020</a:t>
            </a:fld>
            <a:endParaRPr lang="en-US"/>
          </a:p>
        </p:txBody>
      </p:sp>
      <p:sp>
        <p:nvSpPr>
          <p:cNvPr id="6" name="Footer Placeholder 5"/>
          <p:cNvSpPr>
            <a:spLocks noGrp="1"/>
          </p:cNvSpPr>
          <p:nvPr>
            <p:ph type="ftr" sz="quarter" idx="11"/>
          </p:nvPr>
        </p:nvSpPr>
        <p:spPr/>
        <p:txBody>
          <a:bodyPr/>
          <a:lstStyle/>
          <a:p>
            <a:endParaRPr lang="en-US"/>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5816348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5" name="Rectangle 14"/>
            <p:cNvSpPr/>
            <p:nvPr/>
          </p:nvSpPr>
          <p:spPr>
            <a:xfrm>
              <a:off x="0" y="0"/>
              <a:ext cx="12192000" cy="6858000"/>
            </a:xfrm>
            <a:prstGeom prst="rect">
              <a:avLst/>
            </a:prstGeom>
            <a:blipFill>
              <a:blip r:embed="rId19">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Oval 4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9" name="Oval 3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8" name="Oval 3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9" name="Oval 48"/>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6"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47920"/>
            <a:ext cx="8761413" cy="728480"/>
          </a:xfrm>
          <a:prstGeom prst="rect">
            <a:avLst/>
          </a:prstGeom>
        </p:spPr>
        <p:txBody>
          <a:bodyPr vert="horz" lIns="91440" tIns="45720" rIns="91440" bIns="45720" rtlCol="0" anchor="ctr">
            <a:noAutofit/>
          </a:bodyPr>
          <a:lstStyle/>
          <a:p>
            <a:r>
              <a:rPr lang="en-GB"/>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Footer Placeholder 4"/>
          <p:cNvSpPr>
            <a:spLocks noGrp="1"/>
          </p:cNvSpPr>
          <p:nvPr>
            <p:ph type="ftr" sz="quarter" idx="3"/>
          </p:nvPr>
        </p:nvSpPr>
        <p:spPr>
          <a:xfrm>
            <a:off x="561110" y="6391839"/>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4" name="Date Placeholder 3"/>
          <p:cNvSpPr>
            <a:spLocks noGrp="1"/>
          </p:cNvSpPr>
          <p:nvPr>
            <p:ph type="dt" sz="half" idx="2"/>
          </p:nvPr>
        </p:nvSpPr>
        <p:spPr>
          <a:xfrm>
            <a:off x="10650938" y="6394407"/>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41F93CBB-5C44-6144-AF07-3E710B05EEDA}" type="datetimeFigureOut">
              <a:rPr lang="en-US" smtClean="0"/>
              <a:t>2/10/2020</a:t>
            </a:fld>
            <a:endParaRPr lang="en-US"/>
          </a:p>
        </p:txBody>
      </p:sp>
      <p:sp>
        <p:nvSpPr>
          <p:cNvPr id="20" name="Rectangle 19"/>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0B1092A0-29CF-734D-B8E5-2F6E7005CE95}" type="slidenum">
              <a:rPr lang="en-US" smtClean="0"/>
              <a:t>‹#›</a:t>
            </a:fld>
            <a:endParaRPr lang="en-US"/>
          </a:p>
        </p:txBody>
      </p:sp>
    </p:spTree>
    <p:extLst>
      <p:ext uri="{BB962C8B-B14F-4D97-AF65-F5344CB8AC3E}">
        <p14:creationId xmlns:p14="http://schemas.microsoft.com/office/powerpoint/2010/main" val="2939210083"/>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 id="2147483810" r:id="rId12"/>
    <p:sldLayoutId id="2147483811" r:id="rId13"/>
    <p:sldLayoutId id="2147483812" r:id="rId14"/>
    <p:sldLayoutId id="2147483813" r:id="rId15"/>
    <p:sldLayoutId id="2147483814" r:id="rId16"/>
    <p:sldLayoutId id="2147483815"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8" name="Picture 7" descr="A picture containing ball&#10;&#10;Description automatically generated">
            <a:extLst>
              <a:ext uri="{FF2B5EF4-FFF2-40B4-BE49-F238E27FC236}">
                <a16:creationId xmlns:a16="http://schemas.microsoft.com/office/drawing/2014/main" id="{616B2220-6BE9-9F42-8B35-1955B55CE7E9}"/>
              </a:ext>
            </a:extLst>
          </p:cNvPr>
          <p:cNvPicPr>
            <a:picLocks noChangeAspect="1"/>
          </p:cNvPicPr>
          <p:nvPr/>
        </p:nvPicPr>
        <p:blipFill>
          <a:blip r:embed="rId2"/>
          <a:stretch>
            <a:fillRect/>
          </a:stretch>
        </p:blipFill>
        <p:spPr>
          <a:xfrm>
            <a:off x="4800599" y="719435"/>
            <a:ext cx="2275313" cy="2247900"/>
          </a:xfrm>
          <a:prstGeom prst="rect">
            <a:avLst/>
          </a:prstGeom>
        </p:spPr>
      </p:pic>
      <p:sp>
        <p:nvSpPr>
          <p:cNvPr id="10" name="Rectangle 9">
            <a:extLst>
              <a:ext uri="{FF2B5EF4-FFF2-40B4-BE49-F238E27FC236}">
                <a16:creationId xmlns:a16="http://schemas.microsoft.com/office/drawing/2014/main" id="{22EBF268-988A-4E4E-8B9E-A499BF585922}"/>
              </a:ext>
            </a:extLst>
          </p:cNvPr>
          <p:cNvSpPr/>
          <p:nvPr/>
        </p:nvSpPr>
        <p:spPr>
          <a:xfrm>
            <a:off x="1361370" y="2967335"/>
            <a:ext cx="9469259" cy="923330"/>
          </a:xfrm>
          <a:prstGeom prst="rect">
            <a:avLst/>
          </a:prstGeom>
          <a:noFill/>
        </p:spPr>
        <p:txBody>
          <a:bodyPr wrap="none" lIns="91440" tIns="45720" rIns="91440" bIns="45720">
            <a:spAutoFit/>
          </a:bodyPr>
          <a:lstStyle/>
          <a:p>
            <a:pPr algn="ctr"/>
            <a:r>
              <a:rPr lang="en-GB"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MANIPAL FEEDBACK SYSTEM</a:t>
            </a:r>
          </a:p>
        </p:txBody>
      </p:sp>
      <p:sp>
        <p:nvSpPr>
          <p:cNvPr id="12" name="Rectangle 11">
            <a:extLst>
              <a:ext uri="{FF2B5EF4-FFF2-40B4-BE49-F238E27FC236}">
                <a16:creationId xmlns:a16="http://schemas.microsoft.com/office/drawing/2014/main" id="{CF947A13-F686-3C41-B174-7C036D14EDD7}"/>
              </a:ext>
            </a:extLst>
          </p:cNvPr>
          <p:cNvSpPr/>
          <p:nvPr/>
        </p:nvSpPr>
        <p:spPr>
          <a:xfrm>
            <a:off x="3860976" y="4053185"/>
            <a:ext cx="3869970" cy="923330"/>
          </a:xfrm>
          <a:prstGeom prst="rect">
            <a:avLst/>
          </a:prstGeom>
          <a:noFill/>
        </p:spPr>
        <p:txBody>
          <a:bodyPr wrap="square" lIns="91440" tIns="45720" rIns="91440" bIns="45720">
            <a:spAutoFit/>
          </a:bodyPr>
          <a:lstStyle/>
          <a:p>
            <a:pPr algn="ctr"/>
            <a:r>
              <a:rPr lang="en-GB" sz="5400" b="1" dirty="0">
                <a:ln w="22225">
                  <a:solidFill>
                    <a:schemeClr val="accent2"/>
                  </a:solidFill>
                  <a:prstDash val="solid"/>
                </a:ln>
                <a:solidFill>
                  <a:schemeClr val="accent2">
                    <a:lumMod val="40000"/>
                    <a:lumOff val="60000"/>
                  </a:schemeClr>
                </a:solidFill>
              </a:rPr>
              <a:t>BY TEAM -9</a:t>
            </a:r>
            <a:endParaRPr lang="en-GB"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3086704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F4C59-DB4D-4A51-98EF-878B80EC9EB3}"/>
              </a:ext>
            </a:extLst>
          </p:cNvPr>
          <p:cNvSpPr>
            <a:spLocks noGrp="1"/>
          </p:cNvSpPr>
          <p:nvPr>
            <p:ph type="title"/>
          </p:nvPr>
        </p:nvSpPr>
        <p:spPr/>
        <p:txBody>
          <a:bodyPr/>
          <a:lstStyle/>
          <a:p>
            <a:r>
              <a:rPr lang="en-US" dirty="0"/>
              <a:t>Database Entry Using Firebase</a:t>
            </a:r>
          </a:p>
        </p:txBody>
      </p:sp>
      <p:pic>
        <p:nvPicPr>
          <p:cNvPr id="4" name="Picture 3" descr="A screenshot of a cell phone&#10;&#10;Description automatically generated">
            <a:extLst>
              <a:ext uri="{FF2B5EF4-FFF2-40B4-BE49-F238E27FC236}">
                <a16:creationId xmlns:a16="http://schemas.microsoft.com/office/drawing/2014/main" id="{A12758FB-C16C-4C6E-AA49-71D8C4E650F1}"/>
              </a:ext>
            </a:extLst>
          </p:cNvPr>
          <p:cNvPicPr>
            <a:picLocks noChangeAspect="1"/>
          </p:cNvPicPr>
          <p:nvPr/>
        </p:nvPicPr>
        <p:blipFill>
          <a:blip r:embed="rId2"/>
          <a:stretch>
            <a:fillRect/>
          </a:stretch>
        </p:blipFill>
        <p:spPr>
          <a:xfrm>
            <a:off x="2313699" y="2461287"/>
            <a:ext cx="2032949" cy="4291781"/>
          </a:xfrm>
          <a:prstGeom prst="rect">
            <a:avLst/>
          </a:prstGeom>
        </p:spPr>
      </p:pic>
      <p:sp>
        <p:nvSpPr>
          <p:cNvPr id="5" name="Arrow: Right 4">
            <a:extLst>
              <a:ext uri="{FF2B5EF4-FFF2-40B4-BE49-F238E27FC236}">
                <a16:creationId xmlns:a16="http://schemas.microsoft.com/office/drawing/2014/main" id="{121656E6-2288-445B-865D-890AA8C14252}"/>
              </a:ext>
            </a:extLst>
          </p:cNvPr>
          <p:cNvSpPr/>
          <p:nvPr/>
        </p:nvSpPr>
        <p:spPr>
          <a:xfrm>
            <a:off x="5117592" y="4196038"/>
            <a:ext cx="1755156"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meter, drawing&#10;&#10;Description automatically generated">
            <a:extLst>
              <a:ext uri="{FF2B5EF4-FFF2-40B4-BE49-F238E27FC236}">
                <a16:creationId xmlns:a16="http://schemas.microsoft.com/office/drawing/2014/main" id="{131AFAC6-623D-4910-B25C-00CCADB9FDD8}"/>
              </a:ext>
            </a:extLst>
          </p:cNvPr>
          <p:cNvPicPr>
            <a:picLocks noChangeAspect="1"/>
          </p:cNvPicPr>
          <p:nvPr/>
        </p:nvPicPr>
        <p:blipFill>
          <a:blip r:embed="rId3"/>
          <a:stretch>
            <a:fillRect/>
          </a:stretch>
        </p:blipFill>
        <p:spPr>
          <a:xfrm>
            <a:off x="7883418" y="2443573"/>
            <a:ext cx="2032949" cy="4291782"/>
          </a:xfrm>
          <a:prstGeom prst="rect">
            <a:avLst/>
          </a:prstGeom>
        </p:spPr>
      </p:pic>
    </p:spTree>
    <p:extLst>
      <p:ext uri="{BB962C8B-B14F-4D97-AF65-F5344CB8AC3E}">
        <p14:creationId xmlns:p14="http://schemas.microsoft.com/office/powerpoint/2010/main" val="5579893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8DCF6162-C90D-43BF-B7E4-A7B29A1619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9" name="Rectangle 8">
              <a:extLst>
                <a:ext uri="{FF2B5EF4-FFF2-40B4-BE49-F238E27FC236}">
                  <a16:creationId xmlns:a16="http://schemas.microsoft.com/office/drawing/2014/main" id="{A6895F9A-4951-41A7-988E-E4426D51CF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Oval 9">
              <a:extLst>
                <a:ext uri="{FF2B5EF4-FFF2-40B4-BE49-F238E27FC236}">
                  <a16:creationId xmlns:a16="http://schemas.microsoft.com/office/drawing/2014/main" id="{973CCBF7-E635-45F0-9262-B1378FECE0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Oval 10">
              <a:extLst>
                <a:ext uri="{FF2B5EF4-FFF2-40B4-BE49-F238E27FC236}">
                  <a16:creationId xmlns:a16="http://schemas.microsoft.com/office/drawing/2014/main" id="{A95F2453-17DE-4864-ADA2-6D234F95CF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a:extLst>
                <a:ext uri="{FF2B5EF4-FFF2-40B4-BE49-F238E27FC236}">
                  <a16:creationId xmlns:a16="http://schemas.microsoft.com/office/drawing/2014/main" id="{044DD539-16E2-48D1-9557-24281434BA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a:extLst>
                <a:ext uri="{FF2B5EF4-FFF2-40B4-BE49-F238E27FC236}">
                  <a16:creationId xmlns:a16="http://schemas.microsoft.com/office/drawing/2014/main" id="{025EA950-BF18-4722-B2FD-04D357983F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a:extLst>
                <a:ext uri="{FF2B5EF4-FFF2-40B4-BE49-F238E27FC236}">
                  <a16:creationId xmlns:a16="http://schemas.microsoft.com/office/drawing/2014/main" id="{7E71AB5E-77FB-4315-8B22-845D24C707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27ED4165-1756-4A80-90B1-FFF8AD7F2B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a:extLst>
                <a:ext uri="{FF2B5EF4-FFF2-40B4-BE49-F238E27FC236}">
                  <a16:creationId xmlns:a16="http://schemas.microsoft.com/office/drawing/2014/main" id="{0C1FF9ED-0EB6-4CEF-83F7-B579129778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8" name="Rectangle 17">
            <a:extLst>
              <a:ext uri="{FF2B5EF4-FFF2-40B4-BE49-F238E27FC236}">
                <a16:creationId xmlns:a16="http://schemas.microsoft.com/office/drawing/2014/main" id="{3F4860A4-6A75-4E92-905D-FA03EEDB86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1750255-90E1-4022-B331-87A72962B4FD}"/>
              </a:ext>
            </a:extLst>
          </p:cNvPr>
          <p:cNvSpPr>
            <a:spLocks noGrp="1"/>
          </p:cNvSpPr>
          <p:nvPr>
            <p:ph type="title"/>
          </p:nvPr>
        </p:nvSpPr>
        <p:spPr>
          <a:xfrm>
            <a:off x="8160773" y="1113062"/>
            <a:ext cx="3382297" cy="3281957"/>
          </a:xfrm>
        </p:spPr>
        <p:txBody>
          <a:bodyPr vert="horz" lIns="91440" tIns="45720" rIns="91440" bIns="45720" rtlCol="0" anchor="b">
            <a:normAutofit/>
          </a:bodyPr>
          <a:lstStyle/>
          <a:p>
            <a:pPr>
              <a:lnSpc>
                <a:spcPct val="90000"/>
              </a:lnSpc>
            </a:pPr>
            <a:r>
              <a:rPr lang="en-US" sz="5000" b="0" i="0" kern="1200" dirty="0">
                <a:solidFill>
                  <a:schemeClr val="bg2"/>
                </a:solidFill>
                <a:latin typeface="+mj-lt"/>
                <a:ea typeface="+mj-ea"/>
                <a:cs typeface="+mj-cs"/>
              </a:rPr>
              <a:t>Database Entry Using Firebase</a:t>
            </a:r>
          </a:p>
        </p:txBody>
      </p:sp>
      <p:pic>
        <p:nvPicPr>
          <p:cNvPr id="3" name="Picture 2" descr="A screenshot of a computer&#10;&#10;Description automatically generated">
            <a:extLst>
              <a:ext uri="{FF2B5EF4-FFF2-40B4-BE49-F238E27FC236}">
                <a16:creationId xmlns:a16="http://schemas.microsoft.com/office/drawing/2014/main" id="{A44FAFCC-3CFE-413B-BEA4-17879B9B783F}"/>
              </a:ext>
            </a:extLst>
          </p:cNvPr>
          <p:cNvPicPr>
            <a:picLocks noChangeAspect="1"/>
          </p:cNvPicPr>
          <p:nvPr/>
        </p:nvPicPr>
        <p:blipFill>
          <a:blip r:embed="rId3"/>
          <a:stretch>
            <a:fillRect/>
          </a:stretch>
        </p:blipFill>
        <p:spPr>
          <a:xfrm>
            <a:off x="792578" y="1543791"/>
            <a:ext cx="7109017" cy="3998822"/>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38984472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49F10EC-BEA3-4090-81C8-BA8F8C420F41}"/>
              </a:ext>
            </a:extLst>
          </p:cNvPr>
          <p:cNvSpPr/>
          <p:nvPr/>
        </p:nvSpPr>
        <p:spPr>
          <a:xfrm>
            <a:off x="3977474" y="2967335"/>
            <a:ext cx="4237057" cy="923330"/>
          </a:xfrm>
          <a:prstGeom prst="rect">
            <a:avLst/>
          </a:prstGeom>
          <a:noFill/>
        </p:spPr>
        <p:txBody>
          <a:bodyPr wrap="none" lIns="91440" tIns="45720" rIns="91440" bIns="45720">
            <a:spAutoFit/>
          </a:bodyPr>
          <a:lstStyle/>
          <a:p>
            <a:pPr algn="ctr"/>
            <a:r>
              <a:rPr lang="en-US" sz="5400" b="0" cap="none" spc="0">
                <a:ln w="0"/>
                <a:solidFill>
                  <a:schemeClr val="accent1"/>
                </a:solidFill>
                <a:effectLst>
                  <a:outerShdw blurRad="38100" dist="25400" dir="5400000" algn="ctr" rotWithShape="0">
                    <a:srgbClr val="6E747A">
                      <a:alpha val="43000"/>
                    </a:srgbClr>
                  </a:outerShdw>
                </a:effectLst>
              </a:rPr>
              <a:t>THANK YOU.</a:t>
            </a:r>
            <a:endParaRPr lang="en-US" sz="5400" b="0" cap="none"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3659266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104000"/>
                <a:satMod val="128000"/>
                <a:lumMod val="104000"/>
              </a:schemeClr>
            </a:gs>
            <a:gs pos="100000">
              <a:schemeClr val="bg1">
                <a:shade val="76000"/>
                <a:hueMod val="89000"/>
                <a:satMod val="164000"/>
                <a:lumMod val="68000"/>
              </a:schemeClr>
            </a:gs>
          </a:gsLst>
          <a:path path="circle">
            <a:fillToRect l="45000" t="65000" r="125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219AE65-9B94-44EA-BEF3-EF4BFA169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0C81A57-9CD5-461B-8FFE-4A8CB6CFBE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7539" y="467397"/>
            <a:ext cx="695829" cy="59191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12" name="Group 11">
            <a:extLst>
              <a:ext uri="{FF2B5EF4-FFF2-40B4-BE49-F238E27FC236}">
                <a16:creationId xmlns:a16="http://schemas.microsoft.com/office/drawing/2014/main" id="{3086C462-37F4-494D-8292-CCB95221CC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a:noFill/>
        </p:grpSpPr>
        <p:sp>
          <p:nvSpPr>
            <p:cNvPr id="13" name="Rectangle 12">
              <a:extLst>
                <a:ext uri="{FF2B5EF4-FFF2-40B4-BE49-F238E27FC236}">
                  <a16:creationId xmlns:a16="http://schemas.microsoft.com/office/drawing/2014/main" id="{2C7D2D64-353F-4802-AA48-A70CE6020B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Freeform 5">
              <a:extLst>
                <a:ext uri="{FF2B5EF4-FFF2-40B4-BE49-F238E27FC236}">
                  <a16:creationId xmlns:a16="http://schemas.microsoft.com/office/drawing/2014/main" id="{30A6328F-CAA3-4052-BF4C-14BD47706E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5" name="Title 4">
            <a:extLst>
              <a:ext uri="{FF2B5EF4-FFF2-40B4-BE49-F238E27FC236}">
                <a16:creationId xmlns:a16="http://schemas.microsoft.com/office/drawing/2014/main" id="{B099716C-D1A7-8B47-8585-6DBF9F6BF09B}"/>
              </a:ext>
            </a:extLst>
          </p:cNvPr>
          <p:cNvSpPr>
            <a:spLocks noGrp="1"/>
          </p:cNvSpPr>
          <p:nvPr>
            <p:ph type="title"/>
          </p:nvPr>
        </p:nvSpPr>
        <p:spPr/>
        <p:txBody>
          <a:bodyPr/>
          <a:lstStyle/>
          <a:p>
            <a:r>
              <a:rPr lang="en-US" dirty="0"/>
              <a:t>PROBLEM STATEMENT:</a:t>
            </a:r>
          </a:p>
        </p:txBody>
      </p:sp>
      <p:sp>
        <p:nvSpPr>
          <p:cNvPr id="6" name="TextBox 5">
            <a:extLst>
              <a:ext uri="{FF2B5EF4-FFF2-40B4-BE49-F238E27FC236}">
                <a16:creationId xmlns:a16="http://schemas.microsoft.com/office/drawing/2014/main" id="{27A0688B-4280-5C40-AD22-3C4117AA5412}"/>
              </a:ext>
            </a:extLst>
          </p:cNvPr>
          <p:cNvSpPr txBox="1"/>
          <p:nvPr/>
        </p:nvSpPr>
        <p:spPr>
          <a:xfrm>
            <a:off x="963948" y="1949627"/>
            <a:ext cx="9574959" cy="2954655"/>
          </a:xfrm>
          <a:prstGeom prst="rect">
            <a:avLst/>
          </a:prstGeom>
          <a:solidFill>
            <a:schemeClr val="accent2"/>
          </a:solidFill>
        </p:spPr>
        <p:txBody>
          <a:bodyPr wrap="square" rtlCol="0">
            <a:spAutoFit/>
          </a:bodyPr>
          <a:lstStyle/>
          <a:p>
            <a:pPr algn="ctr"/>
            <a:r>
              <a:rPr lang="en-IN" sz="2800" b="1" dirty="0">
                <a:latin typeface="Arial" panose="020B0604020202020204" pitchFamily="34" charset="0"/>
                <a:cs typeface="Arial" panose="020B0604020202020204" pitchFamily="34" charset="0"/>
              </a:rPr>
              <a:t>Feedbacks of teachers from their students helps the department in determining whether the teachers assigned to teach these students are able to teach the subject properly as well as solve any problems that the students might be facing. So, develop an app to take the feedback of teachers from the students. </a:t>
            </a:r>
          </a:p>
          <a:p>
            <a:endParaRPr lang="en-US" dirty="0"/>
          </a:p>
        </p:txBody>
      </p:sp>
    </p:spTree>
    <p:extLst>
      <p:ext uri="{BB962C8B-B14F-4D97-AF65-F5344CB8AC3E}">
        <p14:creationId xmlns:p14="http://schemas.microsoft.com/office/powerpoint/2010/main" val="2045394225"/>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104000"/>
                <a:satMod val="128000"/>
                <a:lumMod val="104000"/>
              </a:schemeClr>
            </a:gs>
            <a:gs pos="100000">
              <a:schemeClr val="bg1">
                <a:shade val="76000"/>
                <a:hueMod val="89000"/>
                <a:satMod val="164000"/>
                <a:lumMod val="68000"/>
              </a:schemeClr>
            </a:gs>
          </a:gsLst>
          <a:path path="circle">
            <a:fillToRect l="45000" t="65000" r="125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219AE65-9B94-44EA-BEF3-EF4BFA169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0C81A57-9CD5-461B-8FFE-4A8CB6CFBE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7539" y="467397"/>
            <a:ext cx="695829" cy="59191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12" name="Group 11">
            <a:extLst>
              <a:ext uri="{FF2B5EF4-FFF2-40B4-BE49-F238E27FC236}">
                <a16:creationId xmlns:a16="http://schemas.microsoft.com/office/drawing/2014/main" id="{3086C462-37F4-494D-8292-CCB95221CC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a:noFill/>
        </p:grpSpPr>
        <p:sp>
          <p:nvSpPr>
            <p:cNvPr id="13" name="Rectangle 12">
              <a:extLst>
                <a:ext uri="{FF2B5EF4-FFF2-40B4-BE49-F238E27FC236}">
                  <a16:creationId xmlns:a16="http://schemas.microsoft.com/office/drawing/2014/main" id="{2C7D2D64-353F-4802-AA48-A70CE6020B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Freeform 5">
              <a:extLst>
                <a:ext uri="{FF2B5EF4-FFF2-40B4-BE49-F238E27FC236}">
                  <a16:creationId xmlns:a16="http://schemas.microsoft.com/office/drawing/2014/main" id="{30A6328F-CAA3-4052-BF4C-14BD47706E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5" name="Title 4">
            <a:extLst>
              <a:ext uri="{FF2B5EF4-FFF2-40B4-BE49-F238E27FC236}">
                <a16:creationId xmlns:a16="http://schemas.microsoft.com/office/drawing/2014/main" id="{B099716C-D1A7-8B47-8585-6DBF9F6BF09B}"/>
              </a:ext>
            </a:extLst>
          </p:cNvPr>
          <p:cNvSpPr>
            <a:spLocks noGrp="1"/>
          </p:cNvSpPr>
          <p:nvPr>
            <p:ph type="title"/>
          </p:nvPr>
        </p:nvSpPr>
        <p:spPr/>
        <p:txBody>
          <a:bodyPr/>
          <a:lstStyle/>
          <a:p>
            <a:r>
              <a:rPr lang="en-US" dirty="0"/>
              <a:t>SOLUTION APPROACH</a:t>
            </a:r>
          </a:p>
        </p:txBody>
      </p:sp>
      <p:sp>
        <p:nvSpPr>
          <p:cNvPr id="2" name="TextBox 1">
            <a:extLst>
              <a:ext uri="{FF2B5EF4-FFF2-40B4-BE49-F238E27FC236}">
                <a16:creationId xmlns:a16="http://schemas.microsoft.com/office/drawing/2014/main" id="{79540EFE-A136-6446-97F1-39D20705A152}"/>
              </a:ext>
            </a:extLst>
          </p:cNvPr>
          <p:cNvSpPr txBox="1"/>
          <p:nvPr/>
        </p:nvSpPr>
        <p:spPr>
          <a:xfrm>
            <a:off x="1543050" y="2128836"/>
            <a:ext cx="7943850" cy="2446824"/>
          </a:xfrm>
          <a:prstGeom prst="rect">
            <a:avLst/>
          </a:prstGeom>
          <a:noFill/>
          <a:ln>
            <a:solidFill>
              <a:schemeClr val="bg2"/>
            </a:solidFill>
          </a:ln>
        </p:spPr>
        <p:txBody>
          <a:bodyPr wrap="square" rtlCol="0">
            <a:spAutoFit/>
          </a:bodyPr>
          <a:lstStyle/>
          <a:p>
            <a:pPr marL="285750" indent="-285750">
              <a:spcAft>
                <a:spcPts val="1800"/>
              </a:spcAft>
              <a:buFont typeface="Arial" panose="020B0604020202020204" pitchFamily="34" charset="0"/>
              <a:buChar char="•"/>
            </a:pPr>
            <a:r>
              <a:rPr lang="en-IN" sz="2400" dirty="0"/>
              <a:t>The current system in place only helps the user to provide feedback under certain perspectives </a:t>
            </a:r>
            <a:r>
              <a:rPr lang="en-IN" sz="2400" dirty="0" err="1"/>
              <a:t>i.e</a:t>
            </a:r>
            <a:r>
              <a:rPr lang="en-IN" sz="2400" dirty="0"/>
              <a:t> good bad and best.</a:t>
            </a:r>
          </a:p>
          <a:p>
            <a:pPr marL="285750" indent="-285750">
              <a:buFont typeface="Arial" panose="020B0604020202020204" pitchFamily="34" charset="0"/>
              <a:buChar char="•"/>
            </a:pPr>
            <a:r>
              <a:rPr lang="en-IN" sz="2400" dirty="0"/>
              <a:t>The number will enhance the system and provide feedback with more precision.</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18342964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104000"/>
                <a:satMod val="128000"/>
                <a:lumMod val="104000"/>
              </a:schemeClr>
            </a:gs>
            <a:gs pos="100000">
              <a:schemeClr val="bg1">
                <a:shade val="76000"/>
                <a:hueMod val="89000"/>
                <a:satMod val="164000"/>
                <a:lumMod val="68000"/>
              </a:schemeClr>
            </a:gs>
          </a:gsLst>
          <a:path path="circle">
            <a:fillToRect l="45000" t="65000" r="125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219AE65-9B94-44EA-BEF3-EF4BFA169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0C81A57-9CD5-461B-8FFE-4A8CB6CFBE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7539" y="467397"/>
            <a:ext cx="695829" cy="59191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12" name="Group 11">
            <a:extLst>
              <a:ext uri="{FF2B5EF4-FFF2-40B4-BE49-F238E27FC236}">
                <a16:creationId xmlns:a16="http://schemas.microsoft.com/office/drawing/2014/main" id="{3086C462-37F4-494D-8292-CCB95221CC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a:noFill/>
        </p:grpSpPr>
        <p:sp>
          <p:nvSpPr>
            <p:cNvPr id="13" name="Rectangle 12">
              <a:extLst>
                <a:ext uri="{FF2B5EF4-FFF2-40B4-BE49-F238E27FC236}">
                  <a16:creationId xmlns:a16="http://schemas.microsoft.com/office/drawing/2014/main" id="{2C7D2D64-353F-4802-AA48-A70CE6020B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Freeform 5">
              <a:extLst>
                <a:ext uri="{FF2B5EF4-FFF2-40B4-BE49-F238E27FC236}">
                  <a16:creationId xmlns:a16="http://schemas.microsoft.com/office/drawing/2014/main" id="{30A6328F-CAA3-4052-BF4C-14BD47706E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5" name="Title 4">
            <a:extLst>
              <a:ext uri="{FF2B5EF4-FFF2-40B4-BE49-F238E27FC236}">
                <a16:creationId xmlns:a16="http://schemas.microsoft.com/office/drawing/2014/main" id="{B099716C-D1A7-8B47-8585-6DBF9F6BF09B}"/>
              </a:ext>
            </a:extLst>
          </p:cNvPr>
          <p:cNvSpPr>
            <a:spLocks noGrp="1"/>
          </p:cNvSpPr>
          <p:nvPr>
            <p:ph type="title"/>
          </p:nvPr>
        </p:nvSpPr>
        <p:spPr/>
        <p:txBody>
          <a:bodyPr/>
          <a:lstStyle/>
          <a:p>
            <a:r>
              <a:rPr lang="en-US" dirty="0"/>
              <a:t>SOLUTION APPROACH</a:t>
            </a:r>
          </a:p>
        </p:txBody>
      </p:sp>
      <p:sp>
        <p:nvSpPr>
          <p:cNvPr id="2" name="TextBox 1">
            <a:extLst>
              <a:ext uri="{FF2B5EF4-FFF2-40B4-BE49-F238E27FC236}">
                <a16:creationId xmlns:a16="http://schemas.microsoft.com/office/drawing/2014/main" id="{79540EFE-A136-6446-97F1-39D20705A152}"/>
              </a:ext>
            </a:extLst>
          </p:cNvPr>
          <p:cNvSpPr txBox="1"/>
          <p:nvPr/>
        </p:nvSpPr>
        <p:spPr>
          <a:xfrm>
            <a:off x="1543050" y="2128836"/>
            <a:ext cx="7943850" cy="2662267"/>
          </a:xfrm>
          <a:prstGeom prst="rect">
            <a:avLst/>
          </a:prstGeom>
          <a:noFill/>
          <a:ln>
            <a:solidFill>
              <a:schemeClr val="bg2"/>
            </a:solidFill>
          </a:ln>
        </p:spPr>
        <p:txBody>
          <a:bodyPr wrap="square" rtlCol="0">
            <a:spAutoFit/>
          </a:bodyPr>
          <a:lstStyle/>
          <a:p>
            <a:pPr marL="285750" indent="-285750">
              <a:spcAft>
                <a:spcPts val="600"/>
              </a:spcAft>
              <a:buFont typeface="Arial" panose="020B0604020202020204" pitchFamily="34" charset="0"/>
              <a:buChar char="•"/>
            </a:pPr>
            <a:r>
              <a:rPr lang="en-IN" sz="2400" dirty="0"/>
              <a:t>These numbers can be computed to and hence feedback can be more precise so that teachers know where to deliver more.</a:t>
            </a:r>
          </a:p>
          <a:p>
            <a:pPr marL="285750" indent="-285750">
              <a:buFont typeface="Arial" panose="020B0604020202020204" pitchFamily="34" charset="0"/>
              <a:buChar char="•"/>
            </a:pPr>
            <a:r>
              <a:rPr lang="en-IN" sz="2400" dirty="0"/>
              <a:t>The 10 range will provide more functionality and better flexibility for people to exactly measure their response rather than giving a fixed response.</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159714874"/>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96614B5-397E-3049-A2CB-96E677F00856}"/>
              </a:ext>
            </a:extLst>
          </p:cNvPr>
          <p:cNvSpPr/>
          <p:nvPr/>
        </p:nvSpPr>
        <p:spPr>
          <a:xfrm>
            <a:off x="1245888" y="2624435"/>
            <a:ext cx="9385903" cy="923330"/>
          </a:xfrm>
          <a:prstGeom prst="rect">
            <a:avLst/>
          </a:prstGeom>
          <a:noFill/>
        </p:spPr>
        <p:txBody>
          <a:bodyPr wrap="none" lIns="91440" tIns="45720" rIns="91440" bIns="45720">
            <a:spAutoFit/>
          </a:bodyPr>
          <a:lstStyle/>
          <a:p>
            <a:pPr algn="ctr"/>
            <a:r>
              <a:rPr lang="en-GB"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INTERFACE WALK THROUGH</a:t>
            </a:r>
            <a:endParaRPr lang="en-GB"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extLst>
      <p:ext uri="{BB962C8B-B14F-4D97-AF65-F5344CB8AC3E}">
        <p14:creationId xmlns:p14="http://schemas.microsoft.com/office/powerpoint/2010/main" val="38317607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28F4C2C-CAC0-E944-9EFB-B922318AD0E4}"/>
              </a:ext>
            </a:extLst>
          </p:cNvPr>
          <p:cNvPicPr>
            <a:picLocks noChangeAspect="1"/>
          </p:cNvPicPr>
          <p:nvPr/>
        </p:nvPicPr>
        <p:blipFill>
          <a:blip r:embed="rId2"/>
          <a:stretch>
            <a:fillRect/>
          </a:stretch>
        </p:blipFill>
        <p:spPr>
          <a:xfrm>
            <a:off x="1009650" y="1085849"/>
            <a:ext cx="2941439" cy="5229225"/>
          </a:xfrm>
          <a:prstGeom prst="rect">
            <a:avLst/>
          </a:prstGeom>
        </p:spPr>
      </p:pic>
      <p:sp>
        <p:nvSpPr>
          <p:cNvPr id="4" name="Rectangle 3">
            <a:extLst>
              <a:ext uri="{FF2B5EF4-FFF2-40B4-BE49-F238E27FC236}">
                <a16:creationId xmlns:a16="http://schemas.microsoft.com/office/drawing/2014/main" id="{05502322-83DA-AB49-BCD2-54FE2B45C1C5}"/>
              </a:ext>
            </a:extLst>
          </p:cNvPr>
          <p:cNvSpPr/>
          <p:nvPr/>
        </p:nvSpPr>
        <p:spPr>
          <a:xfrm>
            <a:off x="3554178" y="162519"/>
            <a:ext cx="4701928" cy="923330"/>
          </a:xfrm>
          <a:prstGeom prst="rect">
            <a:avLst/>
          </a:prstGeom>
          <a:noFill/>
        </p:spPr>
        <p:txBody>
          <a:bodyPr wrap="none" lIns="91440" tIns="45720" rIns="91440" bIns="45720">
            <a:spAutoFit/>
          </a:bodyPr>
          <a:lstStyle/>
          <a:p>
            <a:pPr algn="ctr"/>
            <a:r>
              <a:rPr lang="en-GB" sz="5400" b="0" cap="none" spc="0" dirty="0">
                <a:ln w="0"/>
                <a:solidFill>
                  <a:schemeClr val="accent1"/>
                </a:solidFill>
                <a:effectLst>
                  <a:outerShdw blurRad="38100" dist="25400" dir="5400000" algn="ctr" rotWithShape="0">
                    <a:srgbClr val="6E747A">
                      <a:alpha val="43000"/>
                    </a:srgbClr>
                  </a:outerShdw>
                </a:effectLst>
              </a:rPr>
              <a:t>LOG-IN PAGE</a:t>
            </a:r>
          </a:p>
        </p:txBody>
      </p:sp>
      <p:sp>
        <p:nvSpPr>
          <p:cNvPr id="6" name="TextBox 5">
            <a:extLst>
              <a:ext uri="{FF2B5EF4-FFF2-40B4-BE49-F238E27FC236}">
                <a16:creationId xmlns:a16="http://schemas.microsoft.com/office/drawing/2014/main" id="{5C3A71C2-AE04-7242-AE6A-A90FA7A88A59}"/>
              </a:ext>
            </a:extLst>
          </p:cNvPr>
          <p:cNvSpPr txBox="1"/>
          <p:nvPr/>
        </p:nvSpPr>
        <p:spPr>
          <a:xfrm>
            <a:off x="4895851" y="1928813"/>
            <a:ext cx="6477000" cy="2862322"/>
          </a:xfrm>
          <a:prstGeom prst="rect">
            <a:avLst/>
          </a:prstGeom>
          <a:noFill/>
          <a:ln>
            <a:solidFill>
              <a:schemeClr val="tx2"/>
            </a:solidFill>
          </a:ln>
        </p:spPr>
        <p:txBody>
          <a:bodyPr wrap="square" rtlCol="0">
            <a:spAutoFit/>
            <a:scene3d>
              <a:camera prst="orthographicFront"/>
              <a:lightRig rig="harsh" dir="t"/>
            </a:scene3d>
            <a:sp3d extrusionH="57150" prstMaterial="matte">
              <a:bevelT w="63500" h="12700" prst="angle"/>
              <a:contourClr>
                <a:schemeClr val="bg1">
                  <a:lumMod val="65000"/>
                </a:schemeClr>
              </a:contourClr>
            </a:sp3d>
          </a:bodyPr>
          <a:lstStyle/>
          <a:p>
            <a:pPr marL="342900" indent="-342900">
              <a:buFont typeface="Arial" panose="020B0604020202020204" pitchFamily="34" charset="0"/>
              <a:buChar char="•"/>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THE APP TAKES SIGN IN FROM REGNO. AS WELL AS COLLEGE MAIL ID. </a:t>
            </a:r>
          </a:p>
          <a:p>
            <a:pPr marL="342900" indent="-342900">
              <a:buFont typeface="Arial" panose="020B0604020202020204" pitchFamily="34" charset="0"/>
              <a:buChar char="•"/>
            </a:pPr>
            <a:endPar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WE USE </a:t>
            </a:r>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REGULAR EXPRESSION, REGEX OR </a:t>
            </a:r>
            <a:r>
              <a:rPr lang="en-IN" sz="2000" dirty="0" err="1">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REGexp</a:t>
            </a:r>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FOR FETCHING THE REGISTRATION NUMBER FROM THE E-MAIL.</a:t>
            </a:r>
          </a:p>
          <a:p>
            <a:pPr marL="342900" indent="-342900">
              <a:buFont typeface="Arial" panose="020B0604020202020204" pitchFamily="34" charset="0"/>
              <a:buChar char="•"/>
            </a:pPr>
            <a:endPar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WE KEPT THE UI CLEAN AND UNCLUTTERED .</a:t>
            </a:r>
            <a:endPar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641101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A189BB2-35DA-2440-8F48-EE0A2B1FFDB3}"/>
              </a:ext>
            </a:extLst>
          </p:cNvPr>
          <p:cNvSpPr/>
          <p:nvPr/>
        </p:nvSpPr>
        <p:spPr>
          <a:xfrm>
            <a:off x="2177533" y="250639"/>
            <a:ext cx="6511719" cy="923330"/>
          </a:xfrm>
          <a:prstGeom prst="rect">
            <a:avLst/>
          </a:prstGeom>
          <a:noFill/>
        </p:spPr>
        <p:txBody>
          <a:bodyPr wrap="none" lIns="91440" tIns="45720" rIns="91440" bIns="45720">
            <a:spAutoFit/>
          </a:bodyPr>
          <a:lstStyle/>
          <a:p>
            <a:pPr algn="ctr"/>
            <a:r>
              <a:rPr lang="en-GB" sz="5400" dirty="0">
                <a:ln w="0"/>
                <a:solidFill>
                  <a:schemeClr val="accent1"/>
                </a:solidFill>
                <a:effectLst>
                  <a:outerShdw blurRad="38100" dist="25400" dir="5400000" algn="ctr" rotWithShape="0">
                    <a:srgbClr val="6E747A">
                      <a:alpha val="43000"/>
                    </a:srgbClr>
                  </a:outerShdw>
                </a:effectLst>
              </a:rPr>
              <a:t>CATALOGUE PAGE</a:t>
            </a:r>
            <a:endParaRPr lang="en-GB" sz="5400" b="0" cap="none" spc="0" dirty="0">
              <a:ln w="0"/>
              <a:solidFill>
                <a:schemeClr val="accent1"/>
              </a:solidFill>
              <a:effectLst>
                <a:outerShdw blurRad="38100" dist="25400" dir="5400000" algn="ctr" rotWithShape="0">
                  <a:srgbClr val="6E747A">
                    <a:alpha val="43000"/>
                  </a:srgbClr>
                </a:outerShdw>
              </a:effectLst>
            </a:endParaRPr>
          </a:p>
        </p:txBody>
      </p:sp>
      <p:pic>
        <p:nvPicPr>
          <p:cNvPr id="3" name="Picture 2">
            <a:extLst>
              <a:ext uri="{FF2B5EF4-FFF2-40B4-BE49-F238E27FC236}">
                <a16:creationId xmlns:a16="http://schemas.microsoft.com/office/drawing/2014/main" id="{D587C41C-30E7-5640-8C42-133E300592C6}"/>
              </a:ext>
            </a:extLst>
          </p:cNvPr>
          <p:cNvPicPr>
            <a:picLocks noChangeAspect="1"/>
          </p:cNvPicPr>
          <p:nvPr/>
        </p:nvPicPr>
        <p:blipFill>
          <a:blip r:embed="rId2"/>
          <a:stretch>
            <a:fillRect/>
          </a:stretch>
        </p:blipFill>
        <p:spPr>
          <a:xfrm>
            <a:off x="456579" y="1173969"/>
            <a:ext cx="2948195" cy="5241235"/>
          </a:xfrm>
          <a:prstGeom prst="rect">
            <a:avLst/>
          </a:prstGeom>
        </p:spPr>
      </p:pic>
      <p:sp>
        <p:nvSpPr>
          <p:cNvPr id="4" name="TextBox 3">
            <a:extLst>
              <a:ext uri="{FF2B5EF4-FFF2-40B4-BE49-F238E27FC236}">
                <a16:creationId xmlns:a16="http://schemas.microsoft.com/office/drawing/2014/main" id="{BFE470DF-4D90-3B48-8108-4B20FD2F55EF}"/>
              </a:ext>
            </a:extLst>
          </p:cNvPr>
          <p:cNvSpPr txBox="1"/>
          <p:nvPr/>
        </p:nvSpPr>
        <p:spPr>
          <a:xfrm>
            <a:off x="4664764" y="2398643"/>
            <a:ext cx="5698435" cy="3139321"/>
          </a:xfrm>
          <a:prstGeom prst="rect">
            <a:avLst/>
          </a:prstGeom>
          <a:noFill/>
          <a:ln>
            <a:solidFill>
              <a:schemeClr val="tx2"/>
            </a:solidFill>
          </a:ln>
        </p:spPr>
        <p:txBody>
          <a:bodyPr wrap="square" rtlCol="0">
            <a:spAutoFit/>
          </a:bodyPr>
          <a:lstStyle/>
          <a:p>
            <a:pPr marL="285750" indent="-285750">
              <a:buFont typeface="Arial" panose="020B0604020202020204" pitchFamily="34" charset="0"/>
              <a:buChar char="•"/>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THE APP DETERMINES THE SECTION OF THE USERAUTOMATICALLY BY THE REGISTRATION NUMBER WE GOT USING THE REGEX</a:t>
            </a:r>
          </a:p>
          <a:p>
            <a:pPr marL="285750" indent="-285750">
              <a:buFont typeface="Arial" panose="020B0604020202020204" pitchFamily="34" charset="0"/>
              <a:buChar char="•"/>
            </a:pPr>
            <a:endPar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THE UI DISLPLAYS THE NAME OF THE TEACHERS OF THAT PERTICULAR SECTION AND A CLEAR AND DISTICTIVE WAY.</a:t>
            </a:r>
          </a:p>
          <a:p>
            <a:endParaRPr lang="en-US" dirty="0"/>
          </a:p>
        </p:txBody>
      </p:sp>
    </p:spTree>
    <p:extLst>
      <p:ext uri="{BB962C8B-B14F-4D97-AF65-F5344CB8AC3E}">
        <p14:creationId xmlns:p14="http://schemas.microsoft.com/office/powerpoint/2010/main" val="39833520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5E3A51C-CA5F-7A4A-B86C-BBE534ECA30F}"/>
              </a:ext>
            </a:extLst>
          </p:cNvPr>
          <p:cNvSpPr/>
          <p:nvPr/>
        </p:nvSpPr>
        <p:spPr>
          <a:xfrm>
            <a:off x="3047774" y="-11092"/>
            <a:ext cx="5751896" cy="923330"/>
          </a:xfrm>
          <a:prstGeom prst="rect">
            <a:avLst/>
          </a:prstGeom>
          <a:noFill/>
        </p:spPr>
        <p:txBody>
          <a:bodyPr wrap="none" lIns="91440" tIns="45720" rIns="91440" bIns="45720">
            <a:spAutoFit/>
          </a:bodyPr>
          <a:lstStyle/>
          <a:p>
            <a:pPr algn="ctr"/>
            <a:r>
              <a:rPr lang="en-GB" sz="5400" dirty="0">
                <a:ln w="0"/>
                <a:solidFill>
                  <a:schemeClr val="accent1"/>
                </a:solidFill>
                <a:effectLst>
                  <a:outerShdw blurRad="38100" dist="25400" dir="5400000" algn="ctr" rotWithShape="0">
                    <a:srgbClr val="6E747A">
                      <a:alpha val="43000"/>
                    </a:srgbClr>
                  </a:outerShdw>
                </a:effectLst>
              </a:rPr>
              <a:t>FEEDBACK PAGE</a:t>
            </a:r>
            <a:endParaRPr lang="en-GB" sz="5400" b="0" cap="none" spc="0" dirty="0">
              <a:ln w="0"/>
              <a:solidFill>
                <a:schemeClr val="accent1"/>
              </a:solidFill>
              <a:effectLst>
                <a:outerShdw blurRad="38100" dist="25400" dir="5400000" algn="ctr" rotWithShape="0">
                  <a:srgbClr val="6E747A">
                    <a:alpha val="43000"/>
                  </a:srgbClr>
                </a:outerShdw>
              </a:effectLst>
            </a:endParaRPr>
          </a:p>
        </p:txBody>
      </p:sp>
      <p:sp>
        <p:nvSpPr>
          <p:cNvPr id="4" name="TextBox 3">
            <a:extLst>
              <a:ext uri="{FF2B5EF4-FFF2-40B4-BE49-F238E27FC236}">
                <a16:creationId xmlns:a16="http://schemas.microsoft.com/office/drawing/2014/main" id="{A0093BE4-5D47-DD46-B3E4-B2551DB30381}"/>
              </a:ext>
            </a:extLst>
          </p:cNvPr>
          <p:cNvSpPr txBox="1"/>
          <p:nvPr/>
        </p:nvSpPr>
        <p:spPr>
          <a:xfrm>
            <a:off x="5141843" y="1997839"/>
            <a:ext cx="6334539" cy="2862322"/>
          </a:xfrm>
          <a:prstGeom prst="rect">
            <a:avLst/>
          </a:prstGeom>
          <a:noFill/>
          <a:ln>
            <a:solidFill>
              <a:schemeClr val="tx2"/>
            </a:solidFill>
          </a:ln>
        </p:spPr>
        <p:txBody>
          <a:bodyPr wrap="square" rtlCol="0">
            <a:spAutoFit/>
          </a:bodyPr>
          <a:lstStyle/>
          <a:p>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THE FEED BACK INTERFACE HAS FOLLOWING FEATURES:</a:t>
            </a:r>
          </a:p>
          <a:p>
            <a:pPr marL="342900" indent="-342900">
              <a:buFont typeface="+mj-lt"/>
              <a:buAutoNum type="arabicPeriod"/>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IT USES SLIDER TO GIVE PRECISE OPINIONS</a:t>
            </a:r>
          </a:p>
          <a:p>
            <a:pPr marL="342900" indent="-342900">
              <a:buFont typeface="+mj-lt"/>
              <a:buAutoNum type="arabicPeriod"/>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THE PREDEFINES BEEDBACK LIKE GOOD , BAD ETC ARE AVOIDED TO GET PRECISION</a:t>
            </a:r>
          </a:p>
          <a:p>
            <a:pPr marL="342900" indent="-342900">
              <a:buFont typeface="+mj-lt"/>
              <a:buAutoNum type="arabicPeriod"/>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THE UI IS CLEAN AND ISPLAYS YOUR FEEDBACK</a:t>
            </a:r>
          </a:p>
          <a:p>
            <a:pPr marL="342900" indent="-342900">
              <a:buFont typeface="+mj-lt"/>
              <a:buAutoNum type="arabicPeriod"/>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IN THE END WE ALSO PROVIDE SECTION FOR WRITTEN FEED BACK.</a:t>
            </a:r>
          </a:p>
        </p:txBody>
      </p:sp>
      <p:pic>
        <p:nvPicPr>
          <p:cNvPr id="5" name="Picture 4">
            <a:extLst>
              <a:ext uri="{FF2B5EF4-FFF2-40B4-BE49-F238E27FC236}">
                <a16:creationId xmlns:a16="http://schemas.microsoft.com/office/drawing/2014/main" id="{A32FB4B7-C89C-AD44-B811-9A06C43C01E4}"/>
              </a:ext>
            </a:extLst>
          </p:cNvPr>
          <p:cNvPicPr>
            <a:picLocks noChangeAspect="1"/>
          </p:cNvPicPr>
          <p:nvPr/>
        </p:nvPicPr>
        <p:blipFill>
          <a:blip r:embed="rId2"/>
          <a:stretch>
            <a:fillRect/>
          </a:stretch>
        </p:blipFill>
        <p:spPr>
          <a:xfrm>
            <a:off x="2440243" y="1232451"/>
            <a:ext cx="2232578" cy="3969027"/>
          </a:xfrm>
          <a:prstGeom prst="rect">
            <a:avLst/>
          </a:prstGeom>
        </p:spPr>
      </p:pic>
      <p:pic>
        <p:nvPicPr>
          <p:cNvPr id="6" name="Picture 5">
            <a:extLst>
              <a:ext uri="{FF2B5EF4-FFF2-40B4-BE49-F238E27FC236}">
                <a16:creationId xmlns:a16="http://schemas.microsoft.com/office/drawing/2014/main" id="{C8249B38-182E-424A-B453-D73B8525590C}"/>
              </a:ext>
            </a:extLst>
          </p:cNvPr>
          <p:cNvPicPr>
            <a:picLocks noChangeAspect="1"/>
          </p:cNvPicPr>
          <p:nvPr/>
        </p:nvPicPr>
        <p:blipFill>
          <a:blip r:embed="rId3"/>
          <a:stretch>
            <a:fillRect/>
          </a:stretch>
        </p:blipFill>
        <p:spPr>
          <a:xfrm>
            <a:off x="128378" y="1232451"/>
            <a:ext cx="2232578" cy="3969027"/>
          </a:xfrm>
          <a:prstGeom prst="rect">
            <a:avLst/>
          </a:prstGeom>
        </p:spPr>
      </p:pic>
    </p:spTree>
    <p:extLst>
      <p:ext uri="{BB962C8B-B14F-4D97-AF65-F5344CB8AC3E}">
        <p14:creationId xmlns:p14="http://schemas.microsoft.com/office/powerpoint/2010/main" val="42855479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5F978-DE06-2146-B0CA-73392F5738D3}"/>
              </a:ext>
            </a:extLst>
          </p:cNvPr>
          <p:cNvSpPr>
            <a:spLocks noGrp="1"/>
          </p:cNvSpPr>
          <p:nvPr>
            <p:ph type="title"/>
          </p:nvPr>
        </p:nvSpPr>
        <p:spPr>
          <a:xfrm>
            <a:off x="1088693" y="1027433"/>
            <a:ext cx="8761413" cy="728480"/>
          </a:xfrm>
        </p:spPr>
        <p:txBody>
          <a:bodyPr/>
          <a:lstStyle/>
          <a:p>
            <a:r>
              <a:rPr lang="en-IN" dirty="0"/>
              <a:t>Technical Description</a:t>
            </a:r>
            <a:br>
              <a:rPr lang="en-IN" dirty="0"/>
            </a:br>
            <a:endParaRPr lang="en-US" dirty="0"/>
          </a:p>
        </p:txBody>
      </p:sp>
      <p:sp>
        <p:nvSpPr>
          <p:cNvPr id="3" name="TextBox 2">
            <a:extLst>
              <a:ext uri="{FF2B5EF4-FFF2-40B4-BE49-F238E27FC236}">
                <a16:creationId xmlns:a16="http://schemas.microsoft.com/office/drawing/2014/main" id="{B5D9AC18-0C0D-1F40-A660-17B2F7505667}"/>
              </a:ext>
            </a:extLst>
          </p:cNvPr>
          <p:cNvSpPr txBox="1"/>
          <p:nvPr/>
        </p:nvSpPr>
        <p:spPr>
          <a:xfrm>
            <a:off x="1232452" y="2716696"/>
            <a:ext cx="8066888" cy="2831544"/>
          </a:xfrm>
          <a:prstGeom prst="rect">
            <a:avLst/>
          </a:prstGeom>
          <a:noFill/>
          <a:ln>
            <a:solidFill>
              <a:schemeClr val="tx2"/>
            </a:solidFill>
          </a:ln>
        </p:spPr>
        <p:txBody>
          <a:bodyPr wrap="none" rtlCol="0">
            <a:spAutoFit/>
          </a:bodyPr>
          <a:lstStyle/>
          <a:p>
            <a:r>
              <a:rPr lang="en-IN" dirty="0"/>
              <a:t>1</a:t>
            </a:r>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.FLUTTER</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we used flutter </a:t>
            </a:r>
            <a:r>
              <a:rPr lang="en-IN" sz="2000" dirty="0" err="1">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sdk</a:t>
            </a:r>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to build the complete front end .</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2.FIREBASE</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We used fire base to establish our backend functionalities.</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Packages</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1.FIREBASE CORE(</a:t>
            </a:r>
            <a:r>
              <a:rPr lang="en-IN" sz="2000" dirty="0" err="1">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firebase_core</a:t>
            </a:r>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0.4.3+3)</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Acts as an dependency for firebase auth and firebase database.</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2.FIREBASE </a:t>
            </a:r>
            <a:r>
              <a:rPr lang="en-IN" sz="2000" dirty="0" err="1">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FireStore</a:t>
            </a:r>
            <a:endPar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411845672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F1C4790-FE3C-4020-8CA7-00621DA7BBBC}"/>
    </a:ext>
  </a:extLst>
</a:theme>
</file>

<file path=docProps/app.xml><?xml version="1.0" encoding="utf-8"?>
<Properties xmlns="http://schemas.openxmlformats.org/officeDocument/2006/extended-properties" xmlns:vt="http://schemas.openxmlformats.org/officeDocument/2006/docPropsVTypes">
  <TotalTime>0</TotalTime>
  <Words>280</Words>
  <Application>Microsoft Office PowerPoint</Application>
  <PresentationFormat>Widescreen</PresentationFormat>
  <Paragraphs>39</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Century Gothic</vt:lpstr>
      <vt:lpstr>Wingdings 3</vt:lpstr>
      <vt:lpstr>Ion Boardroom</vt:lpstr>
      <vt:lpstr>PowerPoint Presentation</vt:lpstr>
      <vt:lpstr>PROBLEM STATEMENT:</vt:lpstr>
      <vt:lpstr>SOLUTION APPROACH</vt:lpstr>
      <vt:lpstr>SOLUTION APPROACH</vt:lpstr>
      <vt:lpstr>PowerPoint Presentation</vt:lpstr>
      <vt:lpstr>PowerPoint Presentation</vt:lpstr>
      <vt:lpstr>PowerPoint Presentation</vt:lpstr>
      <vt:lpstr>PowerPoint Presentation</vt:lpstr>
      <vt:lpstr>Technical Description </vt:lpstr>
      <vt:lpstr>Database Entry Using Firebase</vt:lpstr>
      <vt:lpstr>Database Entry Using Firebase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Aditya bhaumik</dc:creator>
  <cp:lastModifiedBy>Aditya bhaumik</cp:lastModifiedBy>
  <cp:revision>1</cp:revision>
  <dcterms:created xsi:type="dcterms:W3CDTF">2020-02-10T04:01:03Z</dcterms:created>
  <dcterms:modified xsi:type="dcterms:W3CDTF">2020-02-10T04:01:51Z</dcterms:modified>
</cp:coreProperties>
</file>